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6e1faae4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6e1faae4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f51cedf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f51cedf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6e1faae4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6e1faae4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6e1faae4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6e1faae4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6e1faae4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6e1faae4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6e1faae4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6e1faae4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6e1faae4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6e1faae4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6e1faae4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6e1faae4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e1faae4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6e1faae4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e1faae4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6e1faae4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697e39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697e39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6e1faae4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6e1faae4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6e1faae4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6e1faae4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6e1faae4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6e1faae4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6e1faae4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6e1faae4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6e1faae4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6e1faae4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6e1faae4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6e1faae4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697e39ea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697e39e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6dba34e3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6dba34e3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6dba34e3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6dba34e3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6e1faae4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6e1faae4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697e39e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697e39e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6e1faae48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6e1faae4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6e1faae48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6e1faae48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6e1faae48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6e1faae48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6e1faae48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6e1faae48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6e1faae48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6e1faae48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6e1faae48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6e1faae48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6e1faae48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6e1faae48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6e1faae48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6e1faae48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6e1faae48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6e1faae48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6e1faae48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6e1faae48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6dba34e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6dba34e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697e39e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697e39e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6e1faae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6e1faae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697e39e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697e39e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697e39eaf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697e39eaf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7066b1a4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7066b1a4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f51cedf3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f51cedf3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697e39e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697e39e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6e1faae48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6e1faae48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6e1faae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6e1faae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6e1faae4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6e1faae4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capterra.com/p/176654/iDempiere/" TargetMode="External"/><Relationship Id="rId11" Type="http://schemas.openxmlformats.org/officeDocument/2006/relationships/hyperlink" Target="https://www.linuxadictos.com/idempiere-software-de-gestion-de-recursos-empresariales.html" TargetMode="External"/><Relationship Id="rId22" Type="http://schemas.openxmlformats.org/officeDocument/2006/relationships/hyperlink" Target="https://www.anblicks.com/resources/insights-blogs/why-use-idempiere/" TargetMode="External"/><Relationship Id="rId10" Type="http://schemas.openxmlformats.org/officeDocument/2006/relationships/hyperlink" Target="https://blog.desdelinux.net/idempiere-el-erp-open-source-con-tecnologia-osgi/" TargetMode="External"/><Relationship Id="rId21" Type="http://schemas.openxmlformats.org/officeDocument/2006/relationships/hyperlink" Target="https://www.anblicks.com/resources/insights-blogs/why-use-idempiere/" TargetMode="External"/><Relationship Id="rId13" Type="http://schemas.openxmlformats.org/officeDocument/2006/relationships/hyperlink" Target="https://www.linuxadictos.com/idempiere-software-de-gestion-de-recursos-empresariales.html" TargetMode="External"/><Relationship Id="rId12" Type="http://schemas.openxmlformats.org/officeDocument/2006/relationships/hyperlink" Target="https://www.linuxadictos.com/idempiere-software-de-gestion-de-recursos-empresariales.html" TargetMode="External"/><Relationship Id="rId23" Type="http://schemas.openxmlformats.org/officeDocument/2006/relationships/hyperlink" Target="https://www.anblicks.com/resources/insights-blogs/why-use-idempier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idempiere.org/" TargetMode="External"/><Relationship Id="rId4" Type="http://schemas.openxmlformats.org/officeDocument/2006/relationships/hyperlink" Target="https://www.idempiere.org/" TargetMode="External"/><Relationship Id="rId9" Type="http://schemas.openxmlformats.org/officeDocument/2006/relationships/hyperlink" Target="https://blog.desdelinux.net/idempiere-el-erp-open-source-con-tecnologia-osgi/" TargetMode="External"/><Relationship Id="rId15" Type="http://schemas.openxmlformats.org/officeDocument/2006/relationships/hyperlink" Target="https://discovery.hgdata.com/product/idempiere-business-suite" TargetMode="External"/><Relationship Id="rId14" Type="http://schemas.openxmlformats.org/officeDocument/2006/relationships/hyperlink" Target="https://discovery.hgdata.com/product/idempiere-business-suite" TargetMode="External"/><Relationship Id="rId17" Type="http://schemas.openxmlformats.org/officeDocument/2006/relationships/hyperlink" Target="https://comparecamp.com/idempiere-review-pricing-pros-cons-features/" TargetMode="External"/><Relationship Id="rId16" Type="http://schemas.openxmlformats.org/officeDocument/2006/relationships/hyperlink" Target="https://discovery.hgdata.com/product/idempiere-business-suite" TargetMode="External"/><Relationship Id="rId5" Type="http://schemas.openxmlformats.org/officeDocument/2006/relationships/hyperlink" Target="https://www.idempiere.org/" TargetMode="External"/><Relationship Id="rId19" Type="http://schemas.openxmlformats.org/officeDocument/2006/relationships/hyperlink" Target="https://comparecamp.com/idempiere-review-pricing-pros-cons-features/" TargetMode="External"/><Relationship Id="rId6" Type="http://schemas.openxmlformats.org/officeDocument/2006/relationships/hyperlink" Target="https://wiki.idempiere.org/en/Installing_iDempiere" TargetMode="External"/><Relationship Id="rId18" Type="http://schemas.openxmlformats.org/officeDocument/2006/relationships/hyperlink" Target="https://comparecamp.com/idempiere-review-pricing-pros-cons-features/" TargetMode="External"/><Relationship Id="rId7" Type="http://schemas.openxmlformats.org/officeDocument/2006/relationships/hyperlink" Target="https://es.wikipedia.org/wiki/IDempiere" TargetMode="External"/><Relationship Id="rId8" Type="http://schemas.openxmlformats.org/officeDocument/2006/relationships/hyperlink" Target="https://blog.desdelinux.net/idempiere-el-erp-open-source-con-tecnologia-osgi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scmsoftwarelab.com/" TargetMode="External"/><Relationship Id="rId4" Type="http://schemas.openxmlformats.org/officeDocument/2006/relationships/hyperlink" Target="http://logilite.com/" TargetMode="External"/><Relationship Id="rId9" Type="http://schemas.openxmlformats.org/officeDocument/2006/relationships/hyperlink" Target="https://test.idempiere.org/webui/" TargetMode="External"/><Relationship Id="rId5" Type="http://schemas.openxmlformats.org/officeDocument/2006/relationships/hyperlink" Target="http://www.smartjsp.com/web/" TargetMode="External"/><Relationship Id="rId6" Type="http://schemas.openxmlformats.org/officeDocument/2006/relationships/hyperlink" Target="https://www.lcrgroup.com.au/" TargetMode="External"/><Relationship Id="rId7" Type="http://schemas.openxmlformats.org/officeDocument/2006/relationships/hyperlink" Target="http://sysnova.com/" TargetMode="External"/><Relationship Id="rId8" Type="http://schemas.openxmlformats.org/officeDocument/2006/relationships/hyperlink" Target="https://www.navicu.com/e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52050" y="1045000"/>
            <a:ext cx="5420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/>
              <a:t>Seminario 1. Sistemas de Información Empresarial: iDempiere</a:t>
            </a:r>
            <a:endParaRPr b="1" sz="4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69875" y="3270750"/>
            <a:ext cx="35166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Ana Buendía Ruiz-Azuaga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Antonio Merino Gallardo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José Luis Ruiz Benito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Paula Villanueva Núñez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Grupo 5</a:t>
            </a:r>
            <a:endParaRPr sz="1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00" y="3151951"/>
            <a:ext cx="1482500" cy="13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Prerrequisitos: PostgreSQL (III)</a:t>
            </a:r>
            <a:endParaRPr/>
          </a:p>
        </p:txBody>
      </p:sp>
      <p:pic>
        <p:nvPicPr>
          <p:cNvPr id="287" name="Google Shape;2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25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Prerrequisitos: PostgreSQL (IV)</a:t>
            </a:r>
            <a:endParaRPr/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25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Prerrequisitos: PostgreSQL (V)</a:t>
            </a:r>
            <a:endParaRPr/>
          </a:p>
        </p:txBody>
      </p:sp>
      <p:pic>
        <p:nvPicPr>
          <p:cNvPr id="299" name="Google Shape;2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262" y="968350"/>
            <a:ext cx="4809375" cy="40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/>
          <p:nvPr/>
        </p:nvSpPr>
        <p:spPr>
          <a:xfrm>
            <a:off x="1625400" y="3279700"/>
            <a:ext cx="8589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1625400" y="3746675"/>
            <a:ext cx="858900" cy="1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Prerrequisitos: OpenJDK</a:t>
            </a: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25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Descarga</a:t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263" y="1307850"/>
            <a:ext cx="649538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Instalación</a:t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(I)</a:t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(II)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1582050" y="2853475"/>
            <a:ext cx="4551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1582050" y="4298975"/>
            <a:ext cx="4551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(III)</a:t>
            </a:r>
            <a:endParaRPr/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1603725" y="3460300"/>
            <a:ext cx="4551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1603725" y="3699375"/>
            <a:ext cx="4551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1603725" y="3938450"/>
            <a:ext cx="4551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(IV)</a:t>
            </a:r>
            <a:endParaRPr/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 sobre el ERP seleccionado: iDempiere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712175" y="1643750"/>
            <a:ext cx="786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</a:t>
            </a:r>
            <a:r>
              <a:rPr lang="es" sz="1800"/>
              <a:t>Dempiere Business Suite (OSGi + Adempiere) es un software </a:t>
            </a:r>
            <a:r>
              <a:rPr b="1" lang="es" sz="1800"/>
              <a:t>ERP</a:t>
            </a:r>
            <a:r>
              <a:rPr lang="es" sz="1800"/>
              <a:t> de código abierto.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Escalable, modular e independiente.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Incluye funcionalidades de </a:t>
            </a:r>
            <a:r>
              <a:rPr b="1" lang="es" sz="1800"/>
              <a:t>CRM</a:t>
            </a:r>
            <a:r>
              <a:rPr lang="es" sz="1800"/>
              <a:t> (Administración de la Relación de los Clientes) y </a:t>
            </a:r>
            <a:r>
              <a:rPr b="1" lang="es" sz="1800"/>
              <a:t>SCM</a:t>
            </a:r>
            <a:r>
              <a:rPr lang="es" sz="1800"/>
              <a:t> (Administración de la Cadena de Suministro).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Gratuito.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Soporta múltiples compañías, organizaciones, idiomas, monedas, esquemas contables y usuarios.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(V)</a:t>
            </a:r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069" y="1460263"/>
            <a:ext cx="4460731" cy="29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50" y="1584938"/>
            <a:ext cx="4088819" cy="27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7180675" y="3915425"/>
            <a:ext cx="288900" cy="274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Configuración (VI)</a:t>
            </a:r>
            <a:endParaRPr/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3">
            <a:alphaModFix/>
          </a:blip>
          <a:srcRect b="72797" l="0" r="0" t="0"/>
          <a:stretch/>
        </p:blipFill>
        <p:spPr>
          <a:xfrm>
            <a:off x="1938950" y="1307850"/>
            <a:ext cx="5266125" cy="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2188875" y="2499500"/>
            <a:ext cx="47967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 el esquema de la base de datos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Arranque (I)</a:t>
            </a:r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38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Arranque (II)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850" y="1243550"/>
            <a:ext cx="552830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Arranque (III)</a:t>
            </a:r>
            <a:endParaRPr/>
          </a:p>
        </p:txBody>
      </p:sp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850" y="1243550"/>
            <a:ext cx="552830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iDempiere</a:t>
            </a:r>
            <a:r>
              <a:rPr lang="es"/>
              <a:t>: Arranque (IV)</a:t>
            </a:r>
            <a:endParaRPr/>
          </a:p>
        </p:txBody>
      </p:sp>
      <p:pic>
        <p:nvPicPr>
          <p:cNvPr id="387" name="Google Shape;3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850" y="1243550"/>
            <a:ext cx="552830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749850" y="1307850"/>
            <a:ext cx="767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500"/>
              <a:t>Consta de 12 módulos en su núcleo que proporcionan la funcionalidad básica.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500"/>
              <a:t>Cuenta además con una amplia gama de plugins que podemos añadir para extender su funcionalidad.</a:t>
            </a:r>
            <a:endParaRPr sz="1100"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48667" l="0" r="38084" t="0"/>
          <a:stretch/>
        </p:blipFill>
        <p:spPr>
          <a:xfrm>
            <a:off x="580175" y="2364512"/>
            <a:ext cx="3947425" cy="22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825" y="2426237"/>
            <a:ext cx="4248626" cy="21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/>
        </p:nvSpPr>
        <p:spPr>
          <a:xfrm>
            <a:off x="851075" y="4552650"/>
            <a:ext cx="4181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Vista de los módulos en el menú de iDempiere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5304675" y="4500850"/>
            <a:ext cx="4181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Listado de Plugins en la wiki de iDempiere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Administración del Sistema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425" y="1124650"/>
            <a:ext cx="421328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/>
        </p:nvSpPr>
        <p:spPr>
          <a:xfrm>
            <a:off x="921375" y="1909825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Configuración global del sistema.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usuarios, roles y responsabilidades.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a nivel de Grupo Empresarial y de Organización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11" name="Google Shape;411;p40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2.   Diccionario de la Aplicación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12" name="Google Shape;412;p40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Administración de entidades, reglas de validación, ventanas, formatos, lógica de despliegue, etc.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metadatos.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75" y="1156425"/>
            <a:ext cx="439119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19" name="Google Shape;419;p41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3.   Relación con terceros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4369425" y="1124650"/>
            <a:ext cx="421328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/>
        </p:nvSpPr>
        <p:spPr>
          <a:xfrm>
            <a:off x="921375" y="1909825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 tercero es cualquier persona natural o jurídica que no sea del grupo empresarial (clientes, proveedores y empleados).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sus fichas y relaciones.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y nota histórica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82800" y="1501600"/>
            <a:ext cx="77298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Lanzamiento: marzo de 2011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Desarrollador comunitario.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Lenguaje de programación: Java.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Sistema Operativo: Linux, Windows, Mac y Solaris.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Plataforma: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OSGi: para montar módulos en caliente.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Jetty accesible a través de ZT Framework.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Licencia: GPLv2.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Soporta: Oracle y PostgreSQL.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Navegadores: Chrome, Firefox, Opera e Internet Explorer.</a:t>
            </a:r>
            <a:endParaRPr sz="17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725" y="1398476"/>
            <a:ext cx="1482500" cy="13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4</a:t>
            </a:r>
            <a:r>
              <a:rPr lang="es" sz="1500"/>
              <a:t>.   Ventas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28" name="Google Shape;428;p42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Mercadotecnia.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Facturas.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Entregas.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 b="16600" l="0" r="0" t="16594"/>
          <a:stretch/>
        </p:blipFill>
        <p:spPr>
          <a:xfrm>
            <a:off x="528575" y="1156425"/>
            <a:ext cx="4391193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5</a:t>
            </a:r>
            <a:r>
              <a:rPr lang="es" sz="1500"/>
              <a:t>.   Compras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b="1437" l="0" r="0" t="1427"/>
          <a:stretch/>
        </p:blipFill>
        <p:spPr>
          <a:xfrm>
            <a:off x="4369425" y="1124650"/>
            <a:ext cx="42132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921375" y="1909825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Requisiciones.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Recepción de productos.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Facturas.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43" name="Google Shape;443;p44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6</a:t>
            </a:r>
            <a:r>
              <a:rPr lang="es" sz="1500"/>
              <a:t>.   Devoluciones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44" name="Google Shape;444;p44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Autorizaciones de devolución a clientes y proveedores.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51725"/>
            <a:ext cx="4872900" cy="338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7</a:t>
            </a:r>
            <a:r>
              <a:rPr lang="es" sz="1500"/>
              <a:t>.   Saldos Pendientes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52" name="Google Shape;452;p45"/>
          <p:cNvPicPr preferRelativeResize="0"/>
          <p:nvPr/>
        </p:nvPicPr>
        <p:blipFill rotWithShape="1">
          <a:blip r:embed="rId3">
            <a:alphaModFix/>
          </a:blip>
          <a:srcRect b="3471" l="0" r="0" t="3471"/>
          <a:stretch/>
        </p:blipFill>
        <p:spPr>
          <a:xfrm>
            <a:off x="4369425" y="1124650"/>
            <a:ext cx="42132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/>
        </p:nvSpPr>
        <p:spPr>
          <a:xfrm>
            <a:off x="921375" y="1909825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Administración de la entrada de dinero por parte de los clientes y la salida para los proveedores.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Relación con el banco.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8</a:t>
            </a:r>
            <a:r>
              <a:rPr lang="es" sz="1500"/>
              <a:t>.   Gestión de Materiales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60" name="Google Shape;460;p46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Productos.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Almacenes.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Transportistas.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Promociones.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46"/>
          <p:cNvPicPr preferRelativeResize="0"/>
          <p:nvPr/>
        </p:nvPicPr>
        <p:blipFill rotWithShape="1">
          <a:blip r:embed="rId3">
            <a:alphaModFix/>
          </a:blip>
          <a:srcRect b="10674" l="0" r="0" t="10666"/>
          <a:stretch/>
        </p:blipFill>
        <p:spPr>
          <a:xfrm>
            <a:off x="304800" y="1451725"/>
            <a:ext cx="4872901" cy="338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9</a:t>
            </a:r>
            <a:r>
              <a:rPr lang="es" sz="1500"/>
              <a:t>.   Gestión de proyectos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68" name="Google Shape;468;p47"/>
          <p:cNvPicPr preferRelativeResize="0"/>
          <p:nvPr/>
        </p:nvPicPr>
        <p:blipFill rotWithShape="1">
          <a:blip r:embed="rId3">
            <a:alphaModFix/>
          </a:blip>
          <a:srcRect b="0" l="690" r="690" t="0"/>
          <a:stretch/>
        </p:blipFill>
        <p:spPr>
          <a:xfrm>
            <a:off x="4369425" y="1124650"/>
            <a:ext cx="42132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7"/>
          <p:cNvSpPr txBox="1"/>
          <p:nvPr/>
        </p:nvSpPr>
        <p:spPr>
          <a:xfrm>
            <a:off x="921375" y="1909825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Permite monitorizar el estado y progreso de oportunidades de ventas, proyectos de servicio y proyectos de inversión.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Definición de fases y asignación de tareas.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10</a:t>
            </a:r>
            <a:r>
              <a:rPr lang="es" sz="1500"/>
              <a:t>.   Análisis de Desempeño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76" name="Google Shape;476;p48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Contabilidad de la empresa.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Informes financieros.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/>
          </a:blip>
          <a:srcRect b="20536" l="0" r="0" t="20536"/>
          <a:stretch/>
        </p:blipFill>
        <p:spPr>
          <a:xfrm>
            <a:off x="304800" y="1451725"/>
            <a:ext cx="4872900" cy="338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83" name="Google Shape;483;p49"/>
          <p:cNvSpPr txBox="1"/>
          <p:nvPr>
            <p:ph idx="1" type="body"/>
          </p:nvPr>
        </p:nvSpPr>
        <p:spPr>
          <a:xfrm>
            <a:off x="791100" y="140840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11</a:t>
            </a:r>
            <a:r>
              <a:rPr lang="es" sz="1500"/>
              <a:t>.   Activos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3">
            <a:alphaModFix/>
          </a:blip>
          <a:srcRect b="9036" l="0" r="0" t="9036"/>
          <a:stretch/>
        </p:blipFill>
        <p:spPr>
          <a:xfrm>
            <a:off x="4369425" y="1124650"/>
            <a:ext cx="421328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9"/>
          <p:cNvSpPr txBox="1"/>
          <p:nvPr/>
        </p:nvSpPr>
        <p:spPr>
          <a:xfrm>
            <a:off x="921375" y="1909825"/>
            <a:ext cx="33180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los activos financieros.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de la depreciación.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91" name="Google Shape;491;p50"/>
          <p:cNvSpPr txBox="1"/>
          <p:nvPr>
            <p:ph idx="1" type="body"/>
          </p:nvPr>
        </p:nvSpPr>
        <p:spPr>
          <a:xfrm>
            <a:off x="5420975" y="1451725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12.   Manufactura</a:t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492" name="Google Shape;492;p50"/>
          <p:cNvSpPr txBox="1"/>
          <p:nvPr/>
        </p:nvSpPr>
        <p:spPr>
          <a:xfrm>
            <a:off x="5177700" y="2053700"/>
            <a:ext cx="31587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Administración de recursos.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Reabastecimiento.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Listado de materiales.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b="3669" l="0" r="0" t="3669"/>
          <a:stretch/>
        </p:blipFill>
        <p:spPr>
          <a:xfrm>
            <a:off x="304800" y="1451725"/>
            <a:ext cx="4872900" cy="338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499" name="Google Shape;499;p51"/>
          <p:cNvSpPr txBox="1"/>
          <p:nvPr>
            <p:ph idx="1" type="body"/>
          </p:nvPr>
        </p:nvSpPr>
        <p:spPr>
          <a:xfrm>
            <a:off x="1358975" y="1307850"/>
            <a:ext cx="3158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 sz="1500"/>
          </a:p>
        </p:txBody>
      </p:sp>
      <p:sp>
        <p:nvSpPr>
          <p:cNvPr id="500" name="Google Shape;500;p51"/>
          <p:cNvSpPr txBox="1"/>
          <p:nvPr/>
        </p:nvSpPr>
        <p:spPr>
          <a:xfrm>
            <a:off x="723000" y="1457700"/>
            <a:ext cx="78966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Valoración</a:t>
            </a: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Todos los módulos tienen una justificada necesidad y no hay ninguno redundante.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Cubre exhaustivamente las áreas de Marketing, Producción y Finanzas.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Podría disponer de más funcionalidades orientadas a la gestión de los Recursos Humanos.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y nota histórica</a:t>
            </a:r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107433" y="1852850"/>
            <a:ext cx="1915527" cy="1735150"/>
            <a:chOff x="3154233" y="1852850"/>
            <a:chExt cx="1915527" cy="1735150"/>
          </a:xfrm>
        </p:grpSpPr>
        <p:sp>
          <p:nvSpPr>
            <p:cNvPr id="156" name="Google Shape;156;p1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1999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Creación de Compiere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Jorg Janke crea Compiere, un predecesor de iDempiere.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9" name="Google Shape;159;p16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60" name="Google Shape;160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1" name="Google Shape;161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2" name="Google Shape;162;p16"/>
          <p:cNvGrpSpPr/>
          <p:nvPr/>
        </p:nvGrpSpPr>
        <p:grpSpPr>
          <a:xfrm>
            <a:off x="1370996" y="2702596"/>
            <a:ext cx="1928205" cy="1744206"/>
            <a:chOff x="1828196" y="2702596"/>
            <a:chExt cx="1928205" cy="1744206"/>
          </a:xfrm>
        </p:grpSpPr>
        <p:sp>
          <p:nvSpPr>
            <p:cNvPr id="163" name="Google Shape;163;p16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2006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Inicio del desarrollo de ADempiere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Como una bifurcación de la versión libre de Compiere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6" name="Google Shape;166;p16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67" name="Google Shape;167;p16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8" name="Google Shape;168;p16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" name="Google Shape;169;p16"/>
          <p:cNvGrpSpPr/>
          <p:nvPr/>
        </p:nvGrpSpPr>
        <p:grpSpPr>
          <a:xfrm>
            <a:off x="2557356" y="1471849"/>
            <a:ext cx="2799159" cy="2116150"/>
            <a:chOff x="3154233" y="1471850"/>
            <a:chExt cx="1915527" cy="2116150"/>
          </a:xfrm>
        </p:grpSpPr>
        <p:sp>
          <p:nvSpPr>
            <p:cNvPr id="170" name="Google Shape;170;p16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2008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3386760" y="1471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Propuesta diseño modular del ERP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Algunos usuarios de la comunidad de ADempiere trabajan en una propuesta de diseño modular del ERP, con algunas implementaciones OSGi (Apache Félix y Equinox)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3" name="Google Shape;173;p16"/>
            <p:cNvGrpSpPr/>
            <p:nvPr/>
          </p:nvGrpSpPr>
          <p:grpSpPr>
            <a:xfrm>
              <a:off x="3450421" y="2800076"/>
              <a:ext cx="63300" cy="411814"/>
              <a:chOff x="860125" y="2563711"/>
              <a:chExt cx="63300" cy="411814"/>
            </a:xfrm>
          </p:grpSpPr>
          <p:sp>
            <p:nvSpPr>
              <p:cNvPr id="174" name="Google Shape;174;p16"/>
              <p:cNvSpPr/>
              <p:nvPr/>
            </p:nvSpPr>
            <p:spPr>
              <a:xfrm>
                <a:off x="860125" y="2563711"/>
                <a:ext cx="633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5" name="Google Shape;175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76" name="Google Shape;176;p16"/>
          <p:cNvGrpSpPr/>
          <p:nvPr/>
        </p:nvGrpSpPr>
        <p:grpSpPr>
          <a:xfrm>
            <a:off x="3955987" y="2702596"/>
            <a:ext cx="1935010" cy="1744206"/>
            <a:chOff x="4413187" y="2702596"/>
            <a:chExt cx="1935010" cy="1744206"/>
          </a:xfrm>
        </p:grpSpPr>
        <p:sp>
          <p:nvSpPr>
            <p:cNvPr id="177" name="Google Shape;177;p16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16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79" name="Google Shape;179;p1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0" name="Google Shape;180;p1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16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2010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Lanzamiento de ADempiere 3.6.0 LTS y Branch GlobalQSS ADempiere361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5250557" y="1852850"/>
            <a:ext cx="1953773" cy="1735150"/>
            <a:chOff x="5707757" y="1852850"/>
            <a:chExt cx="1953773" cy="1735150"/>
          </a:xfrm>
        </p:grpSpPr>
        <p:sp>
          <p:nvSpPr>
            <p:cNvPr id="184" name="Google Shape;184;p16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16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86" name="Google Shape;186;p1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7" name="Google Shape;187;p1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16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2011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597853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iDempiere 1.0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Usan el nombre iDempiere para la nueva arquitectura OSGi.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6546796" y="2702596"/>
            <a:ext cx="2597229" cy="1744206"/>
            <a:chOff x="7003996" y="2702596"/>
            <a:chExt cx="2597229" cy="1744206"/>
          </a:xfrm>
        </p:grpSpPr>
        <p:sp>
          <p:nvSpPr>
            <p:cNvPr id="191" name="Google Shape;191;p16"/>
            <p:cNvSpPr/>
            <p:nvPr/>
          </p:nvSpPr>
          <p:spPr>
            <a:xfrm>
              <a:off x="7369825" y="3079475"/>
              <a:ext cx="22314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" name="Google Shape;192;p16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93" name="Google Shape;193;p1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4" name="Google Shape;194;p1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16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2015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iDempiere 3.1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Apache Tomcat fue 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reemplazado</a:t>
              </a: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por Jetty 9.2.3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7" name="Google Shape;197;p16"/>
          <p:cNvCxnSpPr/>
          <p:nvPr/>
        </p:nvCxnSpPr>
        <p:spPr>
          <a:xfrm>
            <a:off x="7830194" y="28524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16"/>
          <p:cNvSpPr/>
          <p:nvPr/>
        </p:nvSpPr>
        <p:spPr>
          <a:xfrm>
            <a:off x="7783994" y="2800065"/>
            <a:ext cx="92400" cy="92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7691350" y="1776650"/>
            <a:ext cx="14181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InfoWorld’s Bossie award</a:t>
            </a:r>
            <a:endParaRPr b="1" sz="11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Mejor aplicación de software de código.</a:t>
            </a:r>
            <a:endParaRPr b="1" sz="100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</a:t>
            </a:r>
            <a:endParaRPr/>
          </a:p>
        </p:txBody>
      </p:sp>
      <p:sp>
        <p:nvSpPr>
          <p:cNvPr id="506" name="Google Shape;506;p52"/>
          <p:cNvSpPr txBox="1"/>
          <p:nvPr>
            <p:ph idx="1" type="body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Estructura multi tenant.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Adaptable a múltiples organizaciones.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Multiusuario.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Simultaneidad de distintas monedas.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Sin vendor lock-in.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son necesarias licencias adicionales.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Puede ejecutarse en la nube.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Escalable.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Comunidad abierta y activa para solución de problemas.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Facilidad de crear e instalar plugins para personalización.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Posibilidad de solicitar requisitos o funcionalidades nuevas.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Representación gráfica de los datos.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Integración con APIs de terceros.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Inconvenientes</a:t>
            </a:r>
            <a:endParaRPr/>
          </a:p>
        </p:txBody>
      </p:sp>
      <p:sp>
        <p:nvSpPr>
          <p:cNvPr id="512" name="Google Shape;512;p53"/>
          <p:cNvSpPr txBox="1"/>
          <p:nvPr>
            <p:ph idx="1" type="body"/>
          </p:nvPr>
        </p:nvSpPr>
        <p:spPr>
          <a:xfrm>
            <a:off x="1297500" y="1872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Instalación complicada.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Errores poco intuitivos.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Interfaz compleja.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Curva de aprendizaje lenta.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Uso de muchos tecnicismos.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Pocos idiomas disponibles.</a:t>
            </a:r>
            <a:endParaRPr sz="1600"/>
          </a:p>
        </p:txBody>
      </p:sp>
      <p:pic>
        <p:nvPicPr>
          <p:cNvPr id="513" name="Google Shape;5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75" y="906349"/>
            <a:ext cx="4350175" cy="37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que lo han implantado</a:t>
            </a:r>
            <a:endParaRPr/>
          </a:p>
        </p:txBody>
      </p:sp>
      <p:sp>
        <p:nvSpPr>
          <p:cNvPr id="519" name="Google Shape;519;p54"/>
          <p:cNvSpPr txBox="1"/>
          <p:nvPr>
            <p:ph idx="1" type="body"/>
          </p:nvPr>
        </p:nvSpPr>
        <p:spPr>
          <a:xfrm>
            <a:off x="1297500" y="1796150"/>
            <a:ext cx="302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SCM Software Lab.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Logilite Technologies.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Smart JSP.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LCR Group.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Sysnova Information.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Navicu.</a:t>
            </a:r>
            <a:endParaRPr sz="1600"/>
          </a:p>
        </p:txBody>
      </p:sp>
      <p:pic>
        <p:nvPicPr>
          <p:cNvPr id="520" name="Google Shape;5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71925"/>
            <a:ext cx="851225" cy="8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75" y="1226025"/>
            <a:ext cx="1001075" cy="10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224" y="3914050"/>
            <a:ext cx="3022500" cy="5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196" y="1200775"/>
            <a:ext cx="2070275" cy="10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6195" y="2671925"/>
            <a:ext cx="1961268" cy="8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7500" y="3914050"/>
            <a:ext cx="2498388" cy="5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consultadas</a:t>
            </a:r>
            <a:endParaRPr/>
          </a:p>
        </p:txBody>
      </p:sp>
      <p:sp>
        <p:nvSpPr>
          <p:cNvPr id="531" name="Google Shape;531;p55"/>
          <p:cNvSpPr txBox="1"/>
          <p:nvPr>
            <p:ph idx="1" type="body"/>
          </p:nvPr>
        </p:nvSpPr>
        <p:spPr>
          <a:xfrm>
            <a:off x="1070650" y="1448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https://www.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5"/>
              </a:rPr>
              <a:t>.org/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https://wiki.iDempiere.org/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7"/>
              </a:rPr>
              <a:t>https://es.wikipedia.org/wiki/iDempiere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8"/>
              </a:rPr>
              <a:t>https://blog.desdelinux.net/</a:t>
            </a:r>
            <a:r>
              <a:rPr lang="es" sz="1500" u="sng">
                <a:solidFill>
                  <a:schemeClr val="hlink"/>
                </a:solidFill>
                <a:hlinkClick r:id="rId9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10"/>
              </a:rPr>
              <a:t>-el-erp-open-source-con-tecnologia-osgi/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11"/>
              </a:rPr>
              <a:t>https://www.linuxadictos.com/</a:t>
            </a:r>
            <a:r>
              <a:rPr lang="es" sz="1500" u="sng">
                <a:solidFill>
                  <a:schemeClr val="hlink"/>
                </a:solidFill>
                <a:hlinkClick r:id="rId12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13"/>
              </a:rPr>
              <a:t>-software-de-gestion-de-recursos-empresariales.html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14"/>
              </a:rPr>
              <a:t>https://discovery.hgdata.com/product/</a:t>
            </a:r>
            <a:r>
              <a:rPr lang="es" sz="1500" u="sng">
                <a:solidFill>
                  <a:schemeClr val="hlink"/>
                </a:solidFill>
                <a:hlinkClick r:id="rId15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16"/>
              </a:rPr>
              <a:t>-business-suite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17"/>
              </a:rPr>
              <a:t>https://comparecamp.com/</a:t>
            </a:r>
            <a:r>
              <a:rPr lang="es" sz="1500" u="sng">
                <a:solidFill>
                  <a:schemeClr val="hlink"/>
                </a:solidFill>
                <a:hlinkClick r:id="rId18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19"/>
              </a:rPr>
              <a:t>-review-pricing-pros-cons-features/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20"/>
              </a:rPr>
              <a:t>https://www.capterra.com/p/176654/iDempiere/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21"/>
              </a:rPr>
              <a:t>https://www.anblicks.com/resources/insights-blogs/why-use-</a:t>
            </a:r>
            <a:r>
              <a:rPr lang="es" sz="1500" u="sng">
                <a:solidFill>
                  <a:schemeClr val="hlink"/>
                </a:solidFill>
                <a:hlinkClick r:id="rId22"/>
              </a:rPr>
              <a:t>iDempiere</a:t>
            </a:r>
            <a:r>
              <a:rPr lang="es" sz="1500" u="sng">
                <a:solidFill>
                  <a:schemeClr val="hlink"/>
                </a:solidFill>
                <a:hlinkClick r:id="rId23"/>
              </a:rPr>
              <a:t>/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consultadas</a:t>
            </a:r>
            <a:endParaRPr/>
          </a:p>
        </p:txBody>
      </p:sp>
      <p:sp>
        <p:nvSpPr>
          <p:cNvPr id="537" name="Google Shape;537;p56"/>
          <p:cNvSpPr txBox="1"/>
          <p:nvPr>
            <p:ph idx="1" type="body"/>
          </p:nvPr>
        </p:nvSpPr>
        <p:spPr>
          <a:xfrm>
            <a:off x="1070650" y="1448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http://scmsoftwarelab.com/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http://logilite.com/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5"/>
              </a:rPr>
              <a:t>http://www.smartjsp.com/web/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6"/>
              </a:rPr>
              <a:t>https://www.lcrgroup.com.au/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7"/>
              </a:rPr>
              <a:t>http://sysnova.com/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8"/>
              </a:rPr>
              <a:t>https://www.navicu.com/es/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9"/>
              </a:rPr>
              <a:t>https://test.idempiere.org/webui/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/>
          <p:nvPr/>
        </p:nvSpPr>
        <p:spPr>
          <a:xfrm>
            <a:off x="-18800" y="3079475"/>
            <a:ext cx="928800" cy="133500"/>
          </a:xfrm>
          <a:prstGeom prst="rect">
            <a:avLst/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y nota histórica</a:t>
            </a:r>
            <a:endParaRPr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564633" y="1700450"/>
            <a:ext cx="2097595" cy="1887550"/>
            <a:chOff x="3154233" y="1700450"/>
            <a:chExt cx="2097595" cy="1887550"/>
          </a:xfrm>
        </p:grpSpPr>
        <p:sp>
          <p:nvSpPr>
            <p:cNvPr id="207" name="Google Shape;207;p17"/>
            <p:cNvSpPr/>
            <p:nvPr/>
          </p:nvSpPr>
          <p:spPr>
            <a:xfrm>
              <a:off x="3485728" y="3079475"/>
              <a:ext cx="17661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2016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7"/>
            <p:cNvSpPr txBox="1"/>
            <p:nvPr/>
          </p:nvSpPr>
          <p:spPr>
            <a:xfrm>
              <a:off x="3310550" y="1700450"/>
              <a:ext cx="12864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B4A7D6"/>
                  </a:solidFill>
                  <a:latin typeface="Roboto"/>
                  <a:ea typeface="Roboto"/>
                  <a:cs typeface="Roboto"/>
                  <a:sym typeface="Roboto"/>
                </a:rPr>
                <a:t>SourceForge</a:t>
              </a:r>
              <a:endParaRPr b="1" sz="11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2E9"/>
                  </a:solidFill>
                  <a:latin typeface="Roboto"/>
                  <a:ea typeface="Roboto"/>
                  <a:cs typeface="Roboto"/>
                  <a:sym typeface="Roboto"/>
                </a:rPr>
                <a:t>Proyecto del mes de julio por elección de la comunidad</a:t>
              </a:r>
              <a:endParaRPr b="1" sz="100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0" name="Google Shape;210;p1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2" name="Google Shape;212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13" name="Google Shape;213;p17"/>
          <p:cNvGrpSpPr/>
          <p:nvPr/>
        </p:nvGrpSpPr>
        <p:grpSpPr>
          <a:xfrm>
            <a:off x="2285396" y="2702596"/>
            <a:ext cx="1928205" cy="1744206"/>
            <a:chOff x="1828196" y="2702596"/>
            <a:chExt cx="1928205" cy="1744206"/>
          </a:xfrm>
        </p:grpSpPr>
        <p:sp>
          <p:nvSpPr>
            <p:cNvPr id="214" name="Google Shape;214;p17"/>
            <p:cNvSpPr/>
            <p:nvPr/>
          </p:nvSpPr>
          <p:spPr>
            <a:xfrm>
              <a:off x="2191000" y="3079475"/>
              <a:ext cx="15654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2073401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iDempiere 5.1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ZK es actualizado a la versión 8.0.2.2 y Oracle ha sido exitosamente probado para la versión 12C.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7" name="Google Shape;217;p17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218" name="Google Shape;218;p17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9" name="Google Shape;219;p17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3864091" y="1243250"/>
            <a:ext cx="1815153" cy="2344750"/>
            <a:chOff x="3154233" y="1243250"/>
            <a:chExt cx="1915527" cy="2344750"/>
          </a:xfrm>
        </p:grpSpPr>
        <p:sp>
          <p:nvSpPr>
            <p:cNvPr id="221" name="Google Shape;221;p17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3386760" y="12432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iDempiere 6.1</a:t>
              </a:r>
              <a:endParaRPr b="1" sz="11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OpenJDK es actualizado a la versión 10. La dependencia con Eclipse Buckminster para compilar iDempiere fue cambiada a maven.</a:t>
              </a:r>
              <a:endParaRPr b="1" sz="1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4" name="Google Shape;224;p17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6" name="Google Shape;226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27" name="Google Shape;227;p17"/>
          <p:cNvGrpSpPr/>
          <p:nvPr/>
        </p:nvGrpSpPr>
        <p:grpSpPr>
          <a:xfrm>
            <a:off x="5022787" y="2702596"/>
            <a:ext cx="1935010" cy="1744206"/>
            <a:chOff x="4413187" y="2702596"/>
            <a:chExt cx="1935010" cy="1744206"/>
          </a:xfrm>
        </p:grpSpPr>
        <p:sp>
          <p:nvSpPr>
            <p:cNvPr id="228" name="Google Shape;228;p17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17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230" name="Google Shape;230;p1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1" name="Google Shape;231;p1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17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466519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iDempiere 6.2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OpenJDK es actualizado a java 11.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" name="Google Shape;234;p17"/>
          <p:cNvGrpSpPr/>
          <p:nvPr/>
        </p:nvGrpSpPr>
        <p:grpSpPr>
          <a:xfrm>
            <a:off x="6317357" y="1395650"/>
            <a:ext cx="1953773" cy="2192350"/>
            <a:chOff x="5707757" y="1395650"/>
            <a:chExt cx="1953773" cy="2192350"/>
          </a:xfrm>
        </p:grpSpPr>
        <p:sp>
          <p:nvSpPr>
            <p:cNvPr id="235" name="Google Shape;235;p17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17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37" name="Google Shape;237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8" name="Google Shape;238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17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17"/>
            <p:cNvSpPr txBox="1"/>
            <p:nvPr/>
          </p:nvSpPr>
          <p:spPr>
            <a:xfrm>
              <a:off x="5978530" y="13956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Migración del código fuente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 código fuente es migrado de bitbucket/mercurial a github/git.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17"/>
          <p:cNvGrpSpPr/>
          <p:nvPr/>
        </p:nvGrpSpPr>
        <p:grpSpPr>
          <a:xfrm>
            <a:off x="7485567" y="2702596"/>
            <a:ext cx="1683000" cy="1744206"/>
            <a:chOff x="7485567" y="2702596"/>
            <a:chExt cx="1683000" cy="1744206"/>
          </a:xfrm>
        </p:grpSpPr>
        <p:sp>
          <p:nvSpPr>
            <p:cNvPr id="242" name="Google Shape;242;p17"/>
            <p:cNvSpPr/>
            <p:nvPr/>
          </p:nvSpPr>
          <p:spPr>
            <a:xfrm>
              <a:off x="7998479" y="3079475"/>
              <a:ext cx="1148100" cy="1335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17"/>
            <p:cNvGrpSpPr/>
            <p:nvPr/>
          </p:nvGrpSpPr>
          <p:grpSpPr>
            <a:xfrm rot="10800000">
              <a:off x="7937821" y="3079467"/>
              <a:ext cx="92400" cy="411825"/>
              <a:chOff x="1460500" y="2563700"/>
              <a:chExt cx="92400" cy="411825"/>
            </a:xfrm>
          </p:grpSpPr>
          <p:cxnSp>
            <p:nvCxnSpPr>
              <p:cNvPr id="244" name="Google Shape;244;p17"/>
              <p:cNvCxnSpPr/>
              <p:nvPr/>
            </p:nvCxnSpPr>
            <p:spPr>
              <a:xfrm>
                <a:off x="15067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5" name="Google Shape;245;p17"/>
              <p:cNvSpPr/>
              <p:nvPr/>
            </p:nvSpPr>
            <p:spPr>
              <a:xfrm>
                <a:off x="14605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17"/>
            <p:cNvSpPr txBox="1"/>
            <p:nvPr/>
          </p:nvSpPr>
          <p:spPr>
            <a:xfrm>
              <a:off x="76897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2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17"/>
            <p:cNvSpPr txBox="1"/>
            <p:nvPr/>
          </p:nvSpPr>
          <p:spPr>
            <a:xfrm>
              <a:off x="74855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iDempiere 7.1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Última versión estable. Mantenida diariamente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48" name="Google Shape;248;p17"/>
          <p:cNvCxnSpPr/>
          <p:nvPr/>
        </p:nvCxnSpPr>
        <p:spPr>
          <a:xfrm>
            <a:off x="39495" y="30810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7"/>
          <p:cNvSpPr/>
          <p:nvPr/>
        </p:nvSpPr>
        <p:spPr>
          <a:xfrm rot="10800000">
            <a:off x="-6707" y="3398892"/>
            <a:ext cx="92400" cy="92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-76200" y="3567675"/>
            <a:ext cx="11637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Computer Review</a:t>
            </a:r>
            <a:endParaRPr b="1" sz="11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Mejores sistemas ERP libres.</a:t>
            </a:r>
            <a:endParaRPr b="1" sz="100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>
            <a:off x="1578270" y="30810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17"/>
          <p:cNvSpPr/>
          <p:nvPr/>
        </p:nvSpPr>
        <p:spPr>
          <a:xfrm rot="10800000">
            <a:off x="1539693" y="3398892"/>
            <a:ext cx="92400" cy="92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 txBox="1"/>
          <p:nvPr/>
        </p:nvSpPr>
        <p:spPr>
          <a:xfrm>
            <a:off x="1254350" y="3453050"/>
            <a:ext cx="10311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Damatation</a:t>
            </a:r>
            <a:endParaRPr b="1" sz="11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D9D2E9"/>
                </a:solidFill>
                <a:latin typeface="Roboto"/>
                <a:ea typeface="Roboto"/>
                <a:cs typeface="Roboto"/>
                <a:sym typeface="Roboto"/>
              </a:rPr>
              <a:t>Software de código abierto para Empresas: 12 aplicaciones principales</a:t>
            </a:r>
            <a:endParaRPr b="1" sz="100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17"/>
          <p:cNvCxnSpPr/>
          <p:nvPr/>
        </p:nvCxnSpPr>
        <p:spPr>
          <a:xfrm>
            <a:off x="3254670" y="2852490"/>
            <a:ext cx="0" cy="359400"/>
          </a:xfrm>
          <a:prstGeom prst="straightConnector1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17"/>
          <p:cNvSpPr/>
          <p:nvPr/>
        </p:nvSpPr>
        <p:spPr>
          <a:xfrm rot="10800000">
            <a:off x="3216093" y="2789292"/>
            <a:ext cx="92400" cy="92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2930750" y="1776650"/>
            <a:ext cx="928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B4A7D6"/>
                </a:solidFill>
                <a:latin typeface="Roboto"/>
                <a:ea typeface="Roboto"/>
                <a:cs typeface="Roboto"/>
                <a:sym typeface="Roboto"/>
              </a:rPr>
              <a:t>TG Daily y Capterra Logistics Technology Blog</a:t>
            </a:r>
            <a:endParaRPr b="1" sz="1100">
              <a:solidFill>
                <a:srgbClr val="B4A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D9D2E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Proceso de instalación</a:t>
            </a:r>
            <a:endParaRPr sz="3000"/>
          </a:p>
        </p:txBody>
      </p:sp>
      <p:sp>
        <p:nvSpPr>
          <p:cNvPr id="262" name="Google Shape;26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Entorno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Prerrequisitos: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PostgreSQL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OpenJDK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iDempiere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Descarga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Instalación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Configuración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Arranque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Entorno: Ubuntu 20.04 LTS sobre VirtualBox</a:t>
            </a:r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388" y="1307850"/>
            <a:ext cx="5863123" cy="31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047" y="3520747"/>
            <a:ext cx="2192465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Prerrequisito: PostgreSQL (I)</a:t>
            </a:r>
            <a:endParaRPr/>
          </a:p>
        </p:txBody>
      </p: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25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Prerrequisitos: PostgreSQL (II)</a:t>
            </a:r>
            <a:endParaRPr/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25" y="1307850"/>
            <a:ext cx="526612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